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0" r:id="rId6"/>
    <p:sldId id="265" r:id="rId7"/>
    <p:sldId id="264" r:id="rId8"/>
    <p:sldId id="268" r:id="rId9"/>
    <p:sldId id="311" r:id="rId10"/>
    <p:sldId id="273" r:id="rId11"/>
    <p:sldId id="301" r:id="rId12"/>
    <p:sldId id="302" r:id="rId13"/>
    <p:sldId id="298" r:id="rId14"/>
    <p:sldId id="276" r:id="rId15"/>
    <p:sldId id="317" r:id="rId16"/>
    <p:sldId id="280" r:id="rId17"/>
    <p:sldId id="269" r:id="rId18"/>
    <p:sldId id="315" r:id="rId19"/>
    <p:sldId id="304" r:id="rId20"/>
    <p:sldId id="282" r:id="rId21"/>
    <p:sldId id="283" r:id="rId22"/>
    <p:sldId id="285" r:id="rId23"/>
    <p:sldId id="286" r:id="rId24"/>
    <p:sldId id="288" r:id="rId25"/>
    <p:sldId id="289" r:id="rId26"/>
    <p:sldId id="316" r:id="rId27"/>
    <p:sldId id="318" r:id="rId28"/>
    <p:sldId id="294" r:id="rId29"/>
    <p:sldId id="308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Maciejska" initials="KM" lastIdx="1" clrIdx="0">
    <p:extLst>
      <p:ext uri="{19B8F6BF-5375-455C-9EA6-DF929625EA0E}">
        <p15:presenceInfo xmlns:p15="http://schemas.microsoft.com/office/powerpoint/2012/main" userId="ca1adffe9e4b58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96642-3899-48FA-A2AC-644FA96BDCA9}" type="doc">
      <dgm:prSet loTypeId="urn:microsoft.com/office/officeart/2005/8/layout/vProcess5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3D690346-33DA-4530-8D95-760CD1263085}">
      <dgm:prSet phldrT="[Tekst]"/>
      <dgm:spPr/>
      <dgm:t>
        <a:bodyPr/>
        <a:lstStyle/>
        <a:p>
          <a:r>
            <a:rPr lang="pl-PL" dirty="0"/>
            <a:t>Czy prawidłowo dobrałam metody i środki dydaktyczne</a:t>
          </a:r>
        </a:p>
        <a:p>
          <a:r>
            <a:rPr lang="pl-PL" dirty="0"/>
            <a:t>Czy dzieci zainteresowane były tematem zajęć</a:t>
          </a:r>
        </a:p>
      </dgm:t>
    </dgm:pt>
    <dgm:pt modelId="{2C3839B8-3946-4190-8F2B-D9C82EA950DB}" type="parTrans" cxnId="{B0B72783-9134-458F-A0AB-B7DBB2737862}">
      <dgm:prSet/>
      <dgm:spPr/>
      <dgm:t>
        <a:bodyPr/>
        <a:lstStyle/>
        <a:p>
          <a:endParaRPr lang="pl-PL"/>
        </a:p>
      </dgm:t>
    </dgm:pt>
    <dgm:pt modelId="{EAFA9BF0-F215-4B6B-A0E1-D616B23EE8F8}" type="sibTrans" cxnId="{B0B72783-9134-458F-A0AB-B7DBB2737862}">
      <dgm:prSet/>
      <dgm:spPr/>
      <dgm:t>
        <a:bodyPr/>
        <a:lstStyle/>
        <a:p>
          <a:endParaRPr lang="pl-PL"/>
        </a:p>
      </dgm:t>
    </dgm:pt>
    <dgm:pt modelId="{2FAF9489-9E27-4254-B2C1-6619CA42EB75}">
      <dgm:prSet phldrT="[Tekst]"/>
      <dgm:spPr/>
      <dgm:t>
        <a:bodyPr/>
        <a:lstStyle/>
        <a:p>
          <a:r>
            <a:rPr lang="pl-PL" dirty="0"/>
            <a:t>Czy dzieci aktywnie brały udział w zajęciach</a:t>
          </a:r>
        </a:p>
        <a:p>
          <a:r>
            <a:rPr lang="pl-PL" dirty="0"/>
            <a:t>W jaki sposób można było urozmaicić zajęcia </a:t>
          </a:r>
        </a:p>
      </dgm:t>
    </dgm:pt>
    <dgm:pt modelId="{403644EB-0481-4A50-AB4A-5D21D72BC2B6}" type="parTrans" cxnId="{6D12F95E-FA81-4293-B069-5AA3DA621808}">
      <dgm:prSet/>
      <dgm:spPr/>
      <dgm:t>
        <a:bodyPr/>
        <a:lstStyle/>
        <a:p>
          <a:endParaRPr lang="pl-PL"/>
        </a:p>
      </dgm:t>
    </dgm:pt>
    <dgm:pt modelId="{B9D7D169-6679-4993-B522-D709BB279C6D}" type="sibTrans" cxnId="{6D12F95E-FA81-4293-B069-5AA3DA621808}">
      <dgm:prSet/>
      <dgm:spPr/>
      <dgm:t>
        <a:bodyPr/>
        <a:lstStyle/>
        <a:p>
          <a:endParaRPr lang="pl-PL"/>
        </a:p>
      </dgm:t>
    </dgm:pt>
    <dgm:pt modelId="{65AA9C91-852D-4B50-82C2-96EA34D5A82F}">
      <dgm:prSet phldrT="[Tekst]"/>
      <dgm:spPr/>
      <dgm:t>
        <a:bodyPr/>
        <a:lstStyle/>
        <a:p>
          <a:r>
            <a:rPr lang="pl-PL" dirty="0"/>
            <a:t>Czy dzieci opanowały materiał, który chciałam im przekazać</a:t>
          </a:r>
        </a:p>
      </dgm:t>
    </dgm:pt>
    <dgm:pt modelId="{F8132B3F-9028-4D9A-85A4-57A107EC1326}" type="parTrans" cxnId="{DB96E8DB-3A4B-473A-9741-832B66CEE38A}">
      <dgm:prSet/>
      <dgm:spPr/>
      <dgm:t>
        <a:bodyPr/>
        <a:lstStyle/>
        <a:p>
          <a:endParaRPr lang="pl-PL"/>
        </a:p>
      </dgm:t>
    </dgm:pt>
    <dgm:pt modelId="{87EE8BE0-9E20-4CBC-98D1-3A58809AE058}" type="sibTrans" cxnId="{DB96E8DB-3A4B-473A-9741-832B66CEE38A}">
      <dgm:prSet/>
      <dgm:spPr/>
      <dgm:t>
        <a:bodyPr/>
        <a:lstStyle/>
        <a:p>
          <a:endParaRPr lang="pl-PL"/>
        </a:p>
      </dgm:t>
    </dgm:pt>
    <dgm:pt modelId="{6DC0F065-CBB1-4ED2-8D46-AE7FF97C98B7}" type="pres">
      <dgm:prSet presAssocID="{F6296642-3899-48FA-A2AC-644FA96BDC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C7C615-B3DE-4CC3-A8AA-4AC1F882FCC7}" type="pres">
      <dgm:prSet presAssocID="{F6296642-3899-48FA-A2AC-644FA96BDCA9}" presName="dummyMaxCanvas" presStyleCnt="0">
        <dgm:presLayoutVars/>
      </dgm:prSet>
      <dgm:spPr/>
    </dgm:pt>
    <dgm:pt modelId="{858F802A-EDB0-4ABC-8259-B7AD88BFC612}" type="pres">
      <dgm:prSet presAssocID="{F6296642-3899-48FA-A2AC-644FA96BDC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37BA49-C768-478A-8540-7386737E0F80}" type="pres">
      <dgm:prSet presAssocID="{F6296642-3899-48FA-A2AC-644FA96BDC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5EA16C-AEAC-4903-83F9-B948858C4418}" type="pres">
      <dgm:prSet presAssocID="{F6296642-3899-48FA-A2AC-644FA96BDC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39D75A-94FD-4032-A0D6-66D086789FAC}" type="pres">
      <dgm:prSet presAssocID="{F6296642-3899-48FA-A2AC-644FA96BDC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A0A08F-1CC9-4AB1-988B-9A8707B73648}" type="pres">
      <dgm:prSet presAssocID="{F6296642-3899-48FA-A2AC-644FA96BDC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3AFD39-43B0-4551-B563-AF4FCB76B585}" type="pres">
      <dgm:prSet presAssocID="{F6296642-3899-48FA-A2AC-644FA96BDC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6230A-E696-471F-85D6-4B4B9E789D38}" type="pres">
      <dgm:prSet presAssocID="{F6296642-3899-48FA-A2AC-644FA96BDC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C8F172-0F79-41CC-A43D-19C40ED4FE9E}" type="pres">
      <dgm:prSet presAssocID="{F6296642-3899-48FA-A2AC-644FA96BDC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5E244D-BAF4-43E1-A403-C7AA2B0C66A8}" type="presOf" srcId="{2FAF9489-9E27-4254-B2C1-6619CA42EB75}" destId="{3996230A-E696-471F-85D6-4B4B9E789D38}" srcOrd="1" destOrd="0" presId="urn:microsoft.com/office/officeart/2005/8/layout/vProcess5"/>
    <dgm:cxn modelId="{6D12F95E-FA81-4293-B069-5AA3DA621808}" srcId="{F6296642-3899-48FA-A2AC-644FA96BDCA9}" destId="{2FAF9489-9E27-4254-B2C1-6619CA42EB75}" srcOrd="1" destOrd="0" parTransId="{403644EB-0481-4A50-AB4A-5D21D72BC2B6}" sibTransId="{B9D7D169-6679-4993-B522-D709BB279C6D}"/>
    <dgm:cxn modelId="{A9F2C55D-0422-468E-937D-7AE1550AE665}" type="presOf" srcId="{2FAF9489-9E27-4254-B2C1-6619CA42EB75}" destId="{0837BA49-C768-478A-8540-7386737E0F80}" srcOrd="0" destOrd="0" presId="urn:microsoft.com/office/officeart/2005/8/layout/vProcess5"/>
    <dgm:cxn modelId="{E8792A5E-EBD8-41BB-A178-FC13846332D7}" type="presOf" srcId="{F6296642-3899-48FA-A2AC-644FA96BDCA9}" destId="{6DC0F065-CBB1-4ED2-8D46-AE7FF97C98B7}" srcOrd="0" destOrd="0" presId="urn:microsoft.com/office/officeart/2005/8/layout/vProcess5"/>
    <dgm:cxn modelId="{1880D2CB-E9B4-476D-B42D-C88480B10505}" type="presOf" srcId="{65AA9C91-852D-4B50-82C2-96EA34D5A82F}" destId="{355EA16C-AEAC-4903-83F9-B948858C4418}" srcOrd="0" destOrd="0" presId="urn:microsoft.com/office/officeart/2005/8/layout/vProcess5"/>
    <dgm:cxn modelId="{4CADFFBD-F27F-4E47-BBB0-6223B733E777}" type="presOf" srcId="{65AA9C91-852D-4B50-82C2-96EA34D5A82F}" destId="{3CC8F172-0F79-41CC-A43D-19C40ED4FE9E}" srcOrd="1" destOrd="0" presId="urn:microsoft.com/office/officeart/2005/8/layout/vProcess5"/>
    <dgm:cxn modelId="{DB96E8DB-3A4B-473A-9741-832B66CEE38A}" srcId="{F6296642-3899-48FA-A2AC-644FA96BDCA9}" destId="{65AA9C91-852D-4B50-82C2-96EA34D5A82F}" srcOrd="2" destOrd="0" parTransId="{F8132B3F-9028-4D9A-85A4-57A107EC1326}" sibTransId="{87EE8BE0-9E20-4CBC-98D1-3A58809AE058}"/>
    <dgm:cxn modelId="{B0B72783-9134-458F-A0AB-B7DBB2737862}" srcId="{F6296642-3899-48FA-A2AC-644FA96BDCA9}" destId="{3D690346-33DA-4530-8D95-760CD1263085}" srcOrd="0" destOrd="0" parTransId="{2C3839B8-3946-4190-8F2B-D9C82EA950DB}" sibTransId="{EAFA9BF0-F215-4B6B-A0E1-D616B23EE8F8}"/>
    <dgm:cxn modelId="{2C793531-3D7C-47C2-A973-52FF93C4275B}" type="presOf" srcId="{B9D7D169-6679-4993-B522-D709BB279C6D}" destId="{49A0A08F-1CC9-4AB1-988B-9A8707B73648}" srcOrd="0" destOrd="0" presId="urn:microsoft.com/office/officeart/2005/8/layout/vProcess5"/>
    <dgm:cxn modelId="{DBE1819A-ABE7-4631-8128-E8E526D8BD44}" type="presOf" srcId="{3D690346-33DA-4530-8D95-760CD1263085}" destId="{858F802A-EDB0-4ABC-8259-B7AD88BFC612}" srcOrd="0" destOrd="0" presId="urn:microsoft.com/office/officeart/2005/8/layout/vProcess5"/>
    <dgm:cxn modelId="{DF9FCF35-3846-4313-8BA6-6F3F742C0EBD}" type="presOf" srcId="{3D690346-33DA-4530-8D95-760CD1263085}" destId="{073AFD39-43B0-4551-B563-AF4FCB76B585}" srcOrd="1" destOrd="0" presId="urn:microsoft.com/office/officeart/2005/8/layout/vProcess5"/>
    <dgm:cxn modelId="{A7503501-2314-4DAF-9188-D28370E910E3}" type="presOf" srcId="{EAFA9BF0-F215-4B6B-A0E1-D616B23EE8F8}" destId="{6A39D75A-94FD-4032-A0D6-66D086789FAC}" srcOrd="0" destOrd="0" presId="urn:microsoft.com/office/officeart/2005/8/layout/vProcess5"/>
    <dgm:cxn modelId="{1AA32A32-592D-4B63-9D34-9419AD8F63D5}" type="presParOf" srcId="{6DC0F065-CBB1-4ED2-8D46-AE7FF97C98B7}" destId="{D5C7C615-B3DE-4CC3-A8AA-4AC1F882FCC7}" srcOrd="0" destOrd="0" presId="urn:microsoft.com/office/officeart/2005/8/layout/vProcess5"/>
    <dgm:cxn modelId="{1689FFC4-6DA2-498A-8871-E36559BDCAF5}" type="presParOf" srcId="{6DC0F065-CBB1-4ED2-8D46-AE7FF97C98B7}" destId="{858F802A-EDB0-4ABC-8259-B7AD88BFC612}" srcOrd="1" destOrd="0" presId="urn:microsoft.com/office/officeart/2005/8/layout/vProcess5"/>
    <dgm:cxn modelId="{B56CE759-0380-4382-A278-63AEB8340537}" type="presParOf" srcId="{6DC0F065-CBB1-4ED2-8D46-AE7FF97C98B7}" destId="{0837BA49-C768-478A-8540-7386737E0F80}" srcOrd="2" destOrd="0" presId="urn:microsoft.com/office/officeart/2005/8/layout/vProcess5"/>
    <dgm:cxn modelId="{62E23629-51B0-4BB7-BC79-06C521699F42}" type="presParOf" srcId="{6DC0F065-CBB1-4ED2-8D46-AE7FF97C98B7}" destId="{355EA16C-AEAC-4903-83F9-B948858C4418}" srcOrd="3" destOrd="0" presId="urn:microsoft.com/office/officeart/2005/8/layout/vProcess5"/>
    <dgm:cxn modelId="{76F72420-A4C7-49B1-BCBD-0078D0EC1B26}" type="presParOf" srcId="{6DC0F065-CBB1-4ED2-8D46-AE7FF97C98B7}" destId="{6A39D75A-94FD-4032-A0D6-66D086789FAC}" srcOrd="4" destOrd="0" presId="urn:microsoft.com/office/officeart/2005/8/layout/vProcess5"/>
    <dgm:cxn modelId="{F27B3702-2DFE-498F-BB23-029C48A739C6}" type="presParOf" srcId="{6DC0F065-CBB1-4ED2-8D46-AE7FF97C98B7}" destId="{49A0A08F-1CC9-4AB1-988B-9A8707B73648}" srcOrd="5" destOrd="0" presId="urn:microsoft.com/office/officeart/2005/8/layout/vProcess5"/>
    <dgm:cxn modelId="{9E464662-65E3-4979-852D-4C50685D66A6}" type="presParOf" srcId="{6DC0F065-CBB1-4ED2-8D46-AE7FF97C98B7}" destId="{073AFD39-43B0-4551-B563-AF4FCB76B585}" srcOrd="6" destOrd="0" presId="urn:microsoft.com/office/officeart/2005/8/layout/vProcess5"/>
    <dgm:cxn modelId="{EC91843F-7010-4C94-9F16-CFCA213FD3F1}" type="presParOf" srcId="{6DC0F065-CBB1-4ED2-8D46-AE7FF97C98B7}" destId="{3996230A-E696-471F-85D6-4B4B9E789D38}" srcOrd="7" destOrd="0" presId="urn:microsoft.com/office/officeart/2005/8/layout/vProcess5"/>
    <dgm:cxn modelId="{8262B7ED-0626-48DB-BEC4-F7E093488138}" type="presParOf" srcId="{6DC0F065-CBB1-4ED2-8D46-AE7FF97C98B7}" destId="{3CC8F172-0F79-41CC-A43D-19C40ED4FE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F802A-EDB0-4ABC-8259-B7AD88BFC612}">
      <dsp:nvSpPr>
        <dsp:cNvPr id="0" name=""/>
        <dsp:cNvSpPr/>
      </dsp:nvSpPr>
      <dsp:spPr>
        <a:xfrm>
          <a:off x="0" y="0"/>
          <a:ext cx="3828404" cy="12595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Czy prawidłowo dobrałam metody i środki dydaktyczne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Czy dzieci zainteresowane były tematem zajęć</a:t>
          </a:r>
        </a:p>
      </dsp:txBody>
      <dsp:txXfrm>
        <a:off x="36890" y="36890"/>
        <a:ext cx="2469296" cy="1185727"/>
      </dsp:txXfrm>
    </dsp:sp>
    <dsp:sp modelId="{0837BA49-C768-478A-8540-7386737E0F80}">
      <dsp:nvSpPr>
        <dsp:cNvPr id="0" name=""/>
        <dsp:cNvSpPr/>
      </dsp:nvSpPr>
      <dsp:spPr>
        <a:xfrm>
          <a:off x="337800" y="1469425"/>
          <a:ext cx="3828404" cy="12595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Czy dzieci aktywnie brały udział w zajęciach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W jaki sposób można było urozmaicić zajęcia </a:t>
          </a:r>
        </a:p>
      </dsp:txBody>
      <dsp:txXfrm>
        <a:off x="374690" y="1506315"/>
        <a:ext cx="2598143" cy="1185727"/>
      </dsp:txXfrm>
    </dsp:sp>
    <dsp:sp modelId="{355EA16C-AEAC-4903-83F9-B948858C4418}">
      <dsp:nvSpPr>
        <dsp:cNvPr id="0" name=""/>
        <dsp:cNvSpPr/>
      </dsp:nvSpPr>
      <dsp:spPr>
        <a:xfrm>
          <a:off x="675600" y="2938851"/>
          <a:ext cx="3828404" cy="12595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Czy dzieci opanowały materiał, który chciałam im przekazać</a:t>
          </a:r>
        </a:p>
      </dsp:txBody>
      <dsp:txXfrm>
        <a:off x="712490" y="2975741"/>
        <a:ext cx="2598143" cy="1185727"/>
      </dsp:txXfrm>
    </dsp:sp>
    <dsp:sp modelId="{6A39D75A-94FD-4032-A0D6-66D086789FAC}">
      <dsp:nvSpPr>
        <dsp:cNvPr id="0" name=""/>
        <dsp:cNvSpPr/>
      </dsp:nvSpPr>
      <dsp:spPr>
        <a:xfrm>
          <a:off x="3009724" y="955126"/>
          <a:ext cx="818680" cy="81868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3193927" y="955126"/>
        <a:ext cx="450274" cy="616057"/>
      </dsp:txXfrm>
    </dsp:sp>
    <dsp:sp modelId="{49A0A08F-1CC9-4AB1-988B-9A8707B73648}">
      <dsp:nvSpPr>
        <dsp:cNvPr id="0" name=""/>
        <dsp:cNvSpPr/>
      </dsp:nvSpPr>
      <dsp:spPr>
        <a:xfrm>
          <a:off x="3347524" y="2416155"/>
          <a:ext cx="818680" cy="81868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3531727" y="2416155"/>
        <a:ext cx="450274" cy="61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BE5B-4A6B-4E3A-BC97-2D63323B9055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1549-BD4D-4A06-8D44-D4526B7A63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9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1549-BD4D-4A06-8D44-D4526B7A635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7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97330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0316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74138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1229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82482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12934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67730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0269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8850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8310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2820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0035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4883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3531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7328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0074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0FF4-DA70-42C2-A7AF-3F3A21F64766}" type="datetimeFigureOut">
              <a:rPr lang="pl-PL" smtClean="0"/>
              <a:t>2021-07-13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C7DB0B-CC37-41E1-8FCB-74C5A2F67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16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878E28-B6BC-4C62-A277-DABEDDE81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935766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tx1"/>
                </a:solidFill>
                <a:ea typeface="KaiTi" panose="020B0503020204020204" pitchFamily="49" charset="-122"/>
                <a:cs typeface="Arial" panose="020B0604020202020204" pitchFamily="34" charset="0"/>
              </a:rPr>
              <a:t>Prezentacja dorobku nauczyciela stażysty ubiegającego się </a:t>
            </a:r>
            <a:br>
              <a:rPr lang="pl-PL" sz="4400" b="1" dirty="0">
                <a:solidFill>
                  <a:schemeClr val="tx1"/>
                </a:solidFill>
                <a:ea typeface="KaiTi" panose="020B0503020204020204" pitchFamily="49" charset="-122"/>
                <a:cs typeface="Arial" panose="020B0604020202020204" pitchFamily="34" charset="0"/>
              </a:rPr>
            </a:br>
            <a:r>
              <a:rPr lang="pl-PL" sz="4400" b="1" dirty="0">
                <a:solidFill>
                  <a:schemeClr val="tx1"/>
                </a:solidFill>
                <a:ea typeface="KaiTi" panose="020B0503020204020204" pitchFamily="49" charset="-122"/>
                <a:cs typeface="Arial" panose="020B0604020202020204" pitchFamily="34" charset="0"/>
              </a:rPr>
              <a:t>o awans zawodowy na stopień nauczyciela </a:t>
            </a:r>
            <a:r>
              <a:rPr lang="pl-PL" sz="4400" b="1" dirty="0" smtClean="0">
                <a:solidFill>
                  <a:schemeClr val="tx1"/>
                </a:solidFill>
                <a:ea typeface="KaiTi" panose="020B0503020204020204" pitchFamily="49" charset="-122"/>
                <a:cs typeface="Arial" panose="020B0604020202020204" pitchFamily="34" charset="0"/>
              </a:rPr>
              <a:t>kontraktowego</a:t>
            </a:r>
            <a:endParaRPr lang="pl-PL" sz="4400" b="1" dirty="0">
              <a:solidFill>
                <a:schemeClr val="tx1"/>
              </a:solidFill>
              <a:ea typeface="KaiTi" panose="020B0503020204020204" pitchFamily="49" charset="-122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8ECCDA1-F16E-42F7-A1E7-E739523D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543" y="5317725"/>
            <a:ext cx="6450037" cy="1401192"/>
          </a:xfrm>
        </p:spPr>
        <p:txBody>
          <a:bodyPr>
            <a:normAutofit/>
          </a:bodyPr>
          <a:lstStyle/>
          <a:p>
            <a:pPr algn="r"/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Klaudia Jakubowska </a:t>
            </a:r>
            <a:endParaRPr lang="pl-PL" sz="3600" b="1" i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29CAEC-0E7D-4EE0-B681-348BF55B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47" y="929137"/>
            <a:ext cx="10611982" cy="2035629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3</a:t>
            </a:r>
            <a:b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UMIEJĘTNOŚĆ ROZPOZNAWANIA POTRZEB DZIECI ORAZ INDYWIDUALIZOWANIA NAUCZANIA</a:t>
            </a:r>
            <a:endParaRPr lang="pl-PL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CC455E2-ADCE-4D52-A53D-0DEE7CFC9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4713" y="2964766"/>
            <a:ext cx="3341871" cy="33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62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63598" y="1337341"/>
            <a:ext cx="9905998" cy="450368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Analiza </a:t>
            </a:r>
            <a:r>
              <a:rPr lang="pl-PL" sz="2800" b="1" dirty="0" smtClean="0">
                <a:solidFill>
                  <a:schemeClr val="tx1"/>
                </a:solidFill>
              </a:rPr>
              <a:t>dokumentów: orzeczenia, IPET</a:t>
            </a:r>
            <a:endParaRPr lang="pl-PL" sz="2800" b="1" dirty="0">
              <a:solidFill>
                <a:schemeClr val="tx1"/>
              </a:solidFill>
            </a:endParaRPr>
          </a:p>
          <a:p>
            <a:r>
              <a:rPr lang="pl-PL" sz="2800" b="1" dirty="0">
                <a:solidFill>
                  <a:schemeClr val="tx1"/>
                </a:solidFill>
              </a:rPr>
              <a:t>Rozmowy z pedagogiem </a:t>
            </a:r>
            <a:r>
              <a:rPr lang="pl-PL" sz="2800" b="1" dirty="0" smtClean="0">
                <a:solidFill>
                  <a:schemeClr val="tx1"/>
                </a:solidFill>
              </a:rPr>
              <a:t>szkolnym, psychologiem, wychowawcą, nauczycielami</a:t>
            </a:r>
            <a:endParaRPr lang="pl-PL" sz="2800" b="1" dirty="0">
              <a:solidFill>
                <a:schemeClr val="tx1"/>
              </a:solidFill>
            </a:endParaRPr>
          </a:p>
          <a:p>
            <a:r>
              <a:rPr lang="pl-PL" sz="2800" b="1" dirty="0">
                <a:solidFill>
                  <a:schemeClr val="tx1"/>
                </a:solidFill>
              </a:rPr>
              <a:t>Systematyczna praca z </a:t>
            </a:r>
            <a:r>
              <a:rPr lang="pl-PL" sz="2800" b="1" dirty="0" smtClean="0">
                <a:solidFill>
                  <a:schemeClr val="tx1"/>
                </a:solidFill>
              </a:rPr>
              <a:t>rodzicami ucznia</a:t>
            </a:r>
          </a:p>
          <a:p>
            <a:r>
              <a:rPr lang="pl-PL" sz="2800" b="1" dirty="0">
                <a:solidFill>
                  <a:schemeClr val="tx1"/>
                </a:solidFill>
              </a:rPr>
              <a:t>Obserwacja dziecka podczas zajęć, wykonywania prac, w czasie </a:t>
            </a:r>
            <a:r>
              <a:rPr lang="pl-PL" sz="2800" b="1" dirty="0" smtClean="0">
                <a:solidFill>
                  <a:schemeClr val="tx1"/>
                </a:solidFill>
              </a:rPr>
              <a:t>zabawy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Rozmowa z uczniem- otwartość podczas dzielenia jego zainteresowań</a:t>
            </a: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endParaRPr lang="pl-PL" sz="2800" b="1" dirty="0">
              <a:solidFill>
                <a:schemeClr val="tx1"/>
              </a:solidFill>
            </a:endParaRPr>
          </a:p>
          <a:p>
            <a:endParaRPr lang="pl-PL" sz="32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068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7291" y="624110"/>
            <a:ext cx="9307322" cy="1341168"/>
          </a:xfrm>
        </p:spPr>
        <p:txBody>
          <a:bodyPr/>
          <a:lstStyle/>
          <a:p>
            <a:r>
              <a:rPr lang="pl-PL" b="1" dirty="0" smtClean="0">
                <a:latin typeface="+mn-lt"/>
              </a:rPr>
              <a:t>Metody wykorzystywane podczas zajęć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3400" b="1" dirty="0" smtClean="0">
                <a:solidFill>
                  <a:schemeClr val="tx1"/>
                </a:solidFill>
              </a:rPr>
              <a:t>Terapia behawioralna</a:t>
            </a:r>
          </a:p>
          <a:p>
            <a:r>
              <a:rPr lang="pl-PL" sz="3400" b="1" dirty="0" smtClean="0">
                <a:solidFill>
                  <a:schemeClr val="tx1"/>
                </a:solidFill>
              </a:rPr>
              <a:t>Terapia integracji sensorycznej</a:t>
            </a:r>
          </a:p>
          <a:p>
            <a:r>
              <a:rPr lang="pl-PL" sz="3400" b="1" dirty="0" smtClean="0">
                <a:solidFill>
                  <a:schemeClr val="tx1"/>
                </a:solidFill>
              </a:rPr>
              <a:t>Relaksacja</a:t>
            </a:r>
            <a:endParaRPr lang="pl-PL" sz="3400" b="1" dirty="0">
              <a:solidFill>
                <a:schemeClr val="tx1"/>
              </a:solidFill>
            </a:endParaRPr>
          </a:p>
          <a:p>
            <a:r>
              <a:rPr lang="pl-PL" sz="3400" b="1" dirty="0" smtClean="0">
                <a:solidFill>
                  <a:schemeClr val="tx1"/>
                </a:solidFill>
              </a:rPr>
              <a:t>Arteterapia: zajęcia plastyczne</a:t>
            </a:r>
            <a:endParaRPr lang="pl-PL" sz="3400" b="1" dirty="0">
              <a:solidFill>
                <a:schemeClr val="tx1"/>
              </a:solidFill>
            </a:endParaRPr>
          </a:p>
          <a:p>
            <a:r>
              <a:rPr lang="pl-PL" sz="3400" b="1" dirty="0">
                <a:solidFill>
                  <a:schemeClr val="tx1"/>
                </a:solidFill>
              </a:rPr>
              <a:t>Muzykoterapia</a:t>
            </a:r>
          </a:p>
          <a:p>
            <a:r>
              <a:rPr lang="pl-PL" sz="3400" b="1" dirty="0" smtClean="0">
                <a:solidFill>
                  <a:schemeClr val="tx1"/>
                </a:solidFill>
              </a:rPr>
              <a:t>Metoda opcji</a:t>
            </a:r>
          </a:p>
          <a:p>
            <a:pPr marL="0" indent="0">
              <a:buNone/>
            </a:pPr>
            <a:endParaRPr lang="pl-PL" sz="2800" b="1" dirty="0" smtClean="0"/>
          </a:p>
          <a:p>
            <a:pPr marL="0" indent="0">
              <a:buNone/>
            </a:pPr>
            <a:r>
              <a:rPr lang="pl-PL" sz="2800" b="1" dirty="0" smtClean="0">
                <a:solidFill>
                  <a:schemeClr val="tx1"/>
                </a:solidFill>
              </a:rPr>
              <a:t>Zajęcia prowadzę w oparciu o odpowiednie środki dydaktyczne</a:t>
            </a:r>
            <a:endParaRPr lang="pl-PL" sz="2800" b="1" dirty="0">
              <a:solidFill>
                <a:schemeClr val="tx1"/>
              </a:solidFill>
            </a:endParaRP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89180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F0FE11-387D-4961-A38A-7BF29520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70" y="326271"/>
            <a:ext cx="9905998" cy="1905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Systematyczna praca z rodzicami ucznia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A75EB0-BD5E-455F-BEA1-7197DB8C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30" y="1711153"/>
            <a:ext cx="9675343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Codzienne rozmowy z rodzicem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Konsultacje z rodzicami w ustalonym terminie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Zebrania z rodzicami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Kontakt telefoniczny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Kontakt za pośrednictwem platformy </a:t>
            </a:r>
            <a:r>
              <a:rPr lang="pl-PL" sz="2400" b="1" dirty="0" err="1" smtClean="0">
                <a:solidFill>
                  <a:schemeClr val="tx1"/>
                </a:solidFill>
                <a:latin typeface="+mj-lt"/>
              </a:rPr>
              <a:t>Teams</a:t>
            </a:r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 podczas nauczania zdalnego</a:t>
            </a:r>
          </a:p>
          <a:p>
            <a:pPr marL="0" indent="0">
              <a:buNone/>
            </a:pP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317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4A8C92-E0AD-422B-9C63-4876F5B5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1886" y="604242"/>
            <a:ext cx="12856029" cy="20574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4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UMIEJĘTNOŚĆ STOSOWANIA W PRACY WIEDZY 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Z ZAKRESU PSYCHOLOGII, PEDAGOGIKI I DYDAKTYKI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F6C1478-9088-4E4C-93FC-A6A5FC4D6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399" y="2661642"/>
            <a:ext cx="3127519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3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65880" y="1905000"/>
            <a:ext cx="8915400" cy="377762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Rozwiązywanie problemów wychowawczych dotyczących ucznia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Współpraca z pedagogiem szkolnym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Prowadzenie zajęć z uczniem ze specjalnymi potrzebami edukacyjnymi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Studiowanie literatury naukowej z zakresu psychologii, pedagogiki i dydaktyki</a:t>
            </a:r>
            <a:endParaRPr lang="pl-P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85654A-08ED-497B-A75F-DA76C43E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66" y="640249"/>
            <a:ext cx="11952514" cy="2373086"/>
          </a:xfrm>
        </p:spPr>
        <p:txBody>
          <a:bodyPr/>
          <a:lstStyle/>
          <a:p>
            <a:pPr algn="ctr"/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5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UMIEJĘTNOŚĆ WYKORZYSTANIA W PRACY WIEDZY I UMIEJĘTNOŚCI ZDOBYTYCH W TRAKCIE DOSKONALENIA ZAWODOWEGO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32411884-A56C-4C01-97E6-BCD37CC72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663" y="2898112"/>
            <a:ext cx="3127519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3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67096B-2460-43AD-9666-4CF92AAB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0"/>
            <a:ext cx="11631386" cy="1905000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solidFill>
                  <a:schemeClr val="tx1"/>
                </a:solidFill>
                <a:latin typeface="+mn-lt"/>
              </a:rPr>
              <a:t>Ukończone 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szkolenia:</a:t>
            </a:r>
            <a:br>
              <a:rPr lang="pl-PL" b="1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08F54054-C836-4030-A87E-AC7EE06B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58" y="1279932"/>
            <a:ext cx="10053292" cy="4953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pl-PL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,,Rozwój emocjonalny osób ze spektrum autyzmu – skuteczne wsparcie na każdym etapie życia’’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przebiega rozwój emocjonalny osób autystycznych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rozumieć ich emocje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pomóc osobom autystycznym odnajdywać się w swoich emocjach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 ,,Całościowy </a:t>
            </a:r>
            <a:r>
              <a:rPr lang="pl-PL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ozwój </a:t>
            </a:r>
            <a:r>
              <a:rPr lang="pl-PL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zkoły’’</a:t>
            </a:r>
            <a:endParaRPr lang="pl-PL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Wprowadzenie do codziennej praktyki elementów oceniania     kształtującego- cele lekcji, kryteria sukcesu, informacja zwrotna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pl-PL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4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07074" y="373039"/>
            <a:ext cx="8915400" cy="3777622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Projekt ,,Lekcja </a:t>
            </a:r>
            <a:r>
              <a:rPr lang="pl-PL" sz="2400" b="1" dirty="0" err="1">
                <a:solidFill>
                  <a:schemeClr val="tx1"/>
                </a:solidFill>
              </a:rPr>
              <a:t>Enter</a:t>
            </a:r>
            <a:r>
              <a:rPr lang="pl-PL" sz="2400" b="1" dirty="0" smtClean="0">
                <a:solidFill>
                  <a:schemeClr val="tx1"/>
                </a:solidFill>
              </a:rPr>
              <a:t>’’</a:t>
            </a:r>
            <a:endParaRPr lang="pl-PL" sz="2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</a:rPr>
              <a:t>Jak prowadzić lekcje z wykorzystaniem TIK</a:t>
            </a:r>
            <a:endParaRPr lang="pl-PL" sz="2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</a:rPr>
              <a:t>Jak tworzyć własne treści cyfrowe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 smtClean="0">
                <a:solidFill>
                  <a:schemeClr val="tx1"/>
                </a:solidFill>
              </a:rPr>
              <a:t>Udział w szkoleniach organizowanych przez Radę Pedagogiczną</a:t>
            </a:r>
            <a:endParaRPr lang="pl-PL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8276" y="2491483"/>
            <a:ext cx="3439154" cy="48633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29" y="2858779"/>
            <a:ext cx="2675853" cy="37839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67" y="3008261"/>
            <a:ext cx="2570145" cy="36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9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066" y="525636"/>
            <a:ext cx="8911687" cy="128089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Funkcja opiekuna praktyki studenckiej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442" y="-904081"/>
            <a:ext cx="8649637" cy="350305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21249" y="1369474"/>
            <a:ext cx="11265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/>
          </a:p>
          <a:p>
            <a:r>
              <a:rPr lang="pl-PL" sz="2000" b="1" dirty="0" smtClean="0"/>
              <a:t>Podczas praktyki zapoznałam studentkę z:</a:t>
            </a:r>
          </a:p>
          <a:p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placówką </a:t>
            </a:r>
            <a:r>
              <a:rPr lang="pl-PL" sz="2000" b="1" dirty="0"/>
              <a:t>w aspekcie przyszłej pracy </a:t>
            </a:r>
            <a:r>
              <a:rPr lang="pl-PL" sz="2000" b="1" dirty="0" smtClean="0"/>
              <a:t>nauczycielskiej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dokumentacją </a:t>
            </a:r>
            <a:r>
              <a:rPr lang="pl-PL" sz="2000" b="1" dirty="0"/>
              <a:t>prowadzoną przeze mnie jako nauczyciela </a:t>
            </a:r>
            <a:endParaRPr lang="pl-PL" sz="2000" b="1" dirty="0" smtClean="0"/>
          </a:p>
          <a:p>
            <a:r>
              <a:rPr lang="pl-PL" sz="2000" b="1" dirty="0"/>
              <a:t> </a:t>
            </a:r>
            <a:r>
              <a:rPr lang="pl-PL" sz="2000" b="1" dirty="0" smtClean="0"/>
              <a:t>    wspomagającego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programem </a:t>
            </a:r>
            <a:r>
              <a:rPr lang="pl-PL" sz="2000" b="1" dirty="0"/>
              <a:t>nauczania ucznia z </a:t>
            </a:r>
            <a:r>
              <a:rPr lang="pl-PL" sz="2000" b="1" dirty="0" smtClean="0"/>
              <a:t>niepełnosprawnością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ze </a:t>
            </a:r>
            <a:r>
              <a:rPr lang="pl-PL" sz="2000" b="1" dirty="0"/>
              <a:t>stosowanymi </a:t>
            </a:r>
            <a:r>
              <a:rPr lang="pl-PL" sz="2000" b="1" dirty="0" smtClean="0"/>
              <a:t>metodami </a:t>
            </a:r>
            <a:r>
              <a:rPr lang="pl-PL" sz="2000" b="1" dirty="0"/>
              <a:t>i środkami </a:t>
            </a:r>
            <a:r>
              <a:rPr lang="pl-PL" sz="2000" b="1" dirty="0" smtClean="0"/>
              <a:t>dydaktycznymi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z </a:t>
            </a:r>
            <a:r>
              <a:rPr lang="pl-PL" sz="2000" b="1" dirty="0" smtClean="0"/>
              <a:t>wykorzystywaną literaturą metodyczną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dirty="0" smtClean="0"/>
              <a:t>Praktykantka </a:t>
            </a:r>
            <a:r>
              <a:rPr lang="pl-PL" sz="2000" b="1" dirty="0"/>
              <a:t>obserwowała lekcję, które </a:t>
            </a:r>
            <a:r>
              <a:rPr lang="pl-PL" sz="2000" b="1" dirty="0" smtClean="0"/>
              <a:t>prowadziłam. </a:t>
            </a:r>
          </a:p>
          <a:p>
            <a:r>
              <a:rPr lang="pl-PL" sz="2000" b="1" dirty="0" smtClean="0"/>
              <a:t>Korzystając </a:t>
            </a:r>
            <a:r>
              <a:rPr lang="pl-PL" sz="2000" b="1" dirty="0"/>
              <a:t>z moich </a:t>
            </a:r>
            <a:r>
              <a:rPr lang="pl-PL" sz="2000" b="1" dirty="0" smtClean="0"/>
              <a:t>wskazówek </a:t>
            </a:r>
            <a:r>
              <a:rPr lang="pl-PL" sz="2000" b="1" dirty="0" smtClean="0"/>
              <a:t>sporządzała </a:t>
            </a:r>
            <a:r>
              <a:rPr lang="pl-PL" sz="2000" b="1" dirty="0"/>
              <a:t>konspekty zajęć oraz prowadziła zajęcia </a:t>
            </a:r>
            <a:endParaRPr lang="pl-PL" sz="2000" b="1" dirty="0" smtClean="0"/>
          </a:p>
          <a:p>
            <a:r>
              <a:rPr lang="pl-PL" sz="2000" b="1" dirty="0" smtClean="0"/>
              <a:t>w </a:t>
            </a:r>
            <a:r>
              <a:rPr lang="pl-PL" sz="2000" b="1" dirty="0"/>
              <a:t>mojej obecności. </a:t>
            </a:r>
            <a:endParaRPr lang="pl-PL" sz="2000" b="1" dirty="0" smtClean="0"/>
          </a:p>
          <a:p>
            <a:r>
              <a:rPr lang="pl-PL" sz="2000" b="1" dirty="0" smtClean="0"/>
              <a:t>Pomagałam </a:t>
            </a:r>
            <a:r>
              <a:rPr lang="pl-PL" sz="2000" b="1" dirty="0"/>
              <a:t>jej </a:t>
            </a:r>
            <a:r>
              <a:rPr lang="pl-PL" sz="2000" b="1" dirty="0" smtClean="0"/>
              <a:t>w opracowywaniu </a:t>
            </a:r>
            <a:r>
              <a:rPr lang="pl-PL" sz="2000" b="1" dirty="0"/>
              <a:t>materiału dydaktycznego. </a:t>
            </a:r>
            <a:endParaRPr lang="pl-PL" sz="2000" b="1" dirty="0" smtClean="0"/>
          </a:p>
          <a:p>
            <a:r>
              <a:rPr lang="pl-PL" sz="2000" b="1" dirty="0" smtClean="0"/>
              <a:t>Prowadzony był dziennik praktyki studenckiej. </a:t>
            </a:r>
          </a:p>
          <a:p>
            <a:r>
              <a:rPr lang="pl-PL" sz="2000" b="1" dirty="0" smtClean="0"/>
              <a:t>Na </a:t>
            </a:r>
            <a:r>
              <a:rPr lang="pl-PL" sz="2000" b="1" dirty="0"/>
              <a:t>koniec </a:t>
            </a:r>
            <a:r>
              <a:rPr lang="pl-PL" sz="2000" b="1" dirty="0" smtClean="0"/>
              <a:t>sporządziłam ocenę </a:t>
            </a:r>
            <a:r>
              <a:rPr lang="pl-PL" sz="2000" b="1" dirty="0"/>
              <a:t>całokształtu praktyki studenckiej.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8127" y="1509331"/>
            <a:ext cx="3552875" cy="28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7834A4-9770-4794-A6DA-3BBC5A13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08" y="1177852"/>
            <a:ext cx="11279292" cy="377844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Miejsce </a:t>
            </a: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zatrudnienia:	</a:t>
            </a: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Publiczna Szkoła Podstawowa                                       </a:t>
            </a:r>
            <a:b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                             im. św. Eugeniusza De </a:t>
            </a:r>
            <a:r>
              <a:rPr lang="pl-PL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Mazenoda</a:t>
            </a: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</a:t>
            </a: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Jeziorku</a:t>
            </a:r>
            <a:b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Stanowisko</a:t>
            </a: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    			          Nauczyciel wspomagający 					</a:t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Okres trwania 			</a:t>
            </a: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01.09.2020 </a:t>
            </a: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31.05.2021</a:t>
            </a: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stażu:</a:t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Opiekun stażu: 		</a:t>
            </a:r>
            <a:r>
              <a:rPr lang="pl-PL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mgr Barbara Sikora </a:t>
            </a:r>
            <a:r>
              <a:rPr lang="pl-PL" b="1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l-PL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60" y="3163510"/>
            <a:ext cx="3496234" cy="35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4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30D551-CA85-4970-87B8-4B0FF28B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8" y="637568"/>
            <a:ext cx="12006942" cy="24601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6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UMIEJĘTNOŚĆ KORZYSTANIA W PRACY ZWŁASZCZA 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W TRAKCIE PROWADZONYCH ZAJĘĆ Z NARZĘDZI MULTIMEDIALNYCH I INFORMATYCZNYCH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8E34551-37B6-4475-A9F5-60D51F2E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683" y="2715232"/>
            <a:ext cx="3127519" cy="31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348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2B7603-2AE4-489E-B240-89D8B98D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12" y="114300"/>
            <a:ext cx="11012487" cy="1905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+mn-lt"/>
              </a:rPr>
              <a:t> </a:t>
            </a:r>
            <a:r>
              <a:rPr lang="pl-PL" b="1" dirty="0">
                <a:latin typeface="+mn-lt"/>
              </a:rPr>
              <a:t>W</a:t>
            </a:r>
            <a:r>
              <a:rPr lang="pl-PL" b="1" dirty="0" smtClean="0">
                <a:latin typeface="+mn-lt"/>
              </a:rPr>
              <a:t>ykorzystywanie </a:t>
            </a:r>
            <a:r>
              <a:rPr lang="pl-PL" b="1" dirty="0">
                <a:latin typeface="+mn-lt"/>
              </a:rPr>
              <a:t>narzędzi multimedialnych </a:t>
            </a:r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i </a:t>
            </a:r>
            <a:r>
              <a:rPr lang="pl-PL" b="1" dirty="0">
                <a:latin typeface="+mn-lt"/>
              </a:rPr>
              <a:t>informatycznych w czasie pracy</a:t>
            </a:r>
          </a:p>
        </p:txBody>
      </p:sp>
      <p:pic>
        <p:nvPicPr>
          <p:cNvPr id="10244" name="Picture 4" descr="BB31LED - Przenośny radioodtwarzacz BT/FM/CD/MP3/USB">
            <a:extLst>
              <a:ext uri="{FF2B5EF4-FFF2-40B4-BE49-F238E27FC236}">
                <a16:creationId xmlns:a16="http://schemas.microsoft.com/office/drawing/2014/main" xmlns="" id="{E1CCDC50-2B0B-4E7B-842D-A37BA9EA36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" y="4824972"/>
            <a:ext cx="2728714" cy="183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ablica interaktywna QWB379BW | cena, raty - sklep Komputronik.pl">
            <a:extLst>
              <a:ext uri="{FF2B5EF4-FFF2-40B4-BE49-F238E27FC236}">
                <a16:creationId xmlns:a16="http://schemas.microsoft.com/office/drawing/2014/main" xmlns="" id="{8E2B9F05-4157-4B3B-B2C1-CFF31878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9" y="1541916"/>
            <a:ext cx="3819525" cy="3238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0.gstatic.com/images?q=tbn%3AANd9GcTg2i7-pqFs67NteCHEq8p1ZtoRsZYka2Nz5Wjj5sBDQqMSOPiCkoyDiYho6g0&amp;usqp=CAc">
            <a:extLst>
              <a:ext uri="{FF2B5EF4-FFF2-40B4-BE49-F238E27FC236}">
                <a16:creationId xmlns:a16="http://schemas.microsoft.com/office/drawing/2014/main" xmlns="" id="{A5E8491E-6C4A-4ADE-B069-B7F6A554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147" y="1632922"/>
            <a:ext cx="3388503" cy="243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Monitor interaktywny - BezKredy">
            <a:extLst>
              <a:ext uri="{FF2B5EF4-FFF2-40B4-BE49-F238E27FC236}">
                <a16:creationId xmlns:a16="http://schemas.microsoft.com/office/drawing/2014/main" xmlns="" id="{2AABCC26-1CAC-464C-AB56-4FCCD343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38" y="1541916"/>
            <a:ext cx="4414537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ICROSOFT OFFICE PROFESSIONAL PLUS 2019 8417229701 - Allegro.pl">
            <a:extLst>
              <a:ext uri="{FF2B5EF4-FFF2-40B4-BE49-F238E27FC236}">
                <a16:creationId xmlns:a16="http://schemas.microsoft.com/office/drawing/2014/main" xmlns="" id="{8CEA07DF-4128-4509-BCD3-0245FE6C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r="-1" b="26666"/>
          <a:stretch>
            <a:fillRect/>
          </a:stretch>
        </p:blipFill>
        <p:spPr bwMode="auto">
          <a:xfrm>
            <a:off x="3181581" y="4824972"/>
            <a:ext cx="214314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8" descr="Urządzenie HP DeskJet 2620 V1N01B">
            <a:extLst>
              <a:ext uri="{FF2B5EF4-FFF2-40B4-BE49-F238E27FC236}">
                <a16:creationId xmlns:a16="http://schemas.microsoft.com/office/drawing/2014/main" xmlns="" id="{D9A3725E-B89B-4CF3-AF5B-BEEA38EF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51512" y="4954244"/>
            <a:ext cx="1715777" cy="171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537" y="4066560"/>
            <a:ext cx="1162640" cy="116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570" y="4686645"/>
            <a:ext cx="2688569" cy="17070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6926" y="5033048"/>
            <a:ext cx="1978882" cy="17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3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C8D43D-4DBF-4288-817B-1FC0F1A0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7" y="450166"/>
            <a:ext cx="10072662" cy="165803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Wykorzystywanie </a:t>
            </a:r>
            <a:r>
              <a:rPr lang="pl-PL" b="1" dirty="0" err="1" smtClean="0"/>
              <a:t>internetu</a:t>
            </a:r>
            <a:r>
              <a:rPr lang="pl-PL" b="1" dirty="0" smtClean="0"/>
              <a:t> </a:t>
            </a:r>
            <a:r>
              <a:rPr lang="pl-PL" b="1" dirty="0"/>
              <a:t>i komputera </a:t>
            </a:r>
            <a:r>
              <a:rPr lang="pl-PL" b="1" dirty="0" smtClean="0"/>
              <a:t>do czynności związanych z odbywaniem stażu</a:t>
            </a:r>
            <a:endParaRPr lang="pl-PL" b="1" dirty="0"/>
          </a:p>
        </p:txBody>
      </p:sp>
      <p:pic>
        <p:nvPicPr>
          <p:cNvPr id="4" name="Picture 6" descr="https://scontent.fwaw7-1.fna.fbcdn.net/v/t1.0-0/p200x200/82782046_918018468613994_3687594057749495808_n.png?_nc_cat=106&amp;_nc_sid=dd9801&amp;_nc_oc=AQkpYDipCvkwVaA07BkKYBQzD4lQyRm2SRwy2XFtg-u1LCe1K8CWGXFr9HI1qssCDNk&amp;_nc_ht=scontent.fwaw7-1.fna&amp;oh=d4779700107c6592eaaff5202dd4ddc8&amp;oe=5F08233A">
            <a:extLst>
              <a:ext uri="{FF2B5EF4-FFF2-40B4-BE49-F238E27FC236}">
                <a16:creationId xmlns:a16="http://schemas.microsoft.com/office/drawing/2014/main" xmlns="" id="{AA43A070-9777-4FE1-80D0-F474645B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1" y="1675794"/>
            <a:ext cx="5168900" cy="1969105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4BDCFF6-D8AF-4C7F-89A0-86BC1C4BA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9" y="2362200"/>
            <a:ext cx="5048251" cy="3074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008D09A-C7FC-4C89-8046-F5160F12F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1" y="3855056"/>
            <a:ext cx="5168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04DAE6-316C-4019-A914-C30756D8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82" y="738721"/>
            <a:ext cx="11451772" cy="254725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7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UMIEJĘTNOŚĆ OMAWIANIA PROWADZONYCH </a:t>
            </a:r>
            <a:b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I OBSERWOWANYCH ZAJĘĆ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A04DBB2-622D-4318-B5A3-14EEC56A3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2508" y="3095060"/>
            <a:ext cx="3127519" cy="31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444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AECF2C-8DC2-4C0D-B796-4372C30C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33" y="71443"/>
            <a:ext cx="10834687" cy="1485900"/>
          </a:xfrm>
        </p:spPr>
        <p:txBody>
          <a:bodyPr/>
          <a:lstStyle/>
          <a:p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Analiza i samoocena własnej pracy 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9FB3CA-8BFA-4313-AE0D-F4FA615D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391" y="1557343"/>
            <a:ext cx="6707188" cy="501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Po przeprowadzonych zajęciach wraz z opiekunem stażu dokonywałyśmy ich </a:t>
            </a:r>
            <a:r>
              <a:rPr lang="pl-PL" sz="28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analizy, </a:t>
            </a:r>
            <a:r>
              <a:rPr lang="pl-PL" sz="28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wyłaniałyśmy mocne i słabe strony. Uwzględniałam uwagi, sugestie i wnioski powstałe po hospitowanych zajęciach przy przygotowywaniu konspektów do kolejnych lekcji. Pomagało mi to </a:t>
            </a:r>
            <a:r>
              <a:rPr lang="pl-PL" sz="28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w </a:t>
            </a:r>
            <a:r>
              <a:rPr lang="pl-PL" sz="28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podniesieniu jakości prowadzonych zajęć.</a:t>
            </a:r>
            <a:endParaRPr lang="pl-PL" sz="28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AD1CC9D-0038-4027-B1C2-8212918F0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593997"/>
              </p:ext>
            </p:extLst>
          </p:nvPr>
        </p:nvGraphicFramePr>
        <p:xfrm>
          <a:off x="7455877" y="2096085"/>
          <a:ext cx="4504005" cy="419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726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105A02-FD7E-44F2-962A-6E988E99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682171"/>
            <a:ext cx="11778342" cy="2209800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8</a:t>
            </a:r>
            <a:b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ZNAJOMOŚĆ ŚRODOWISKA UCZNIÓW I ICH </a:t>
            </a:r>
            <a:r>
              <a:rPr lang="pl-PL" sz="3200" b="1" i="1" dirty="0" smtClean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PROBLEMÓW </a:t>
            </a:r>
            <a: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ORAZ UMIEJĘTNOŚĆ WSPÓŁPRACY ZE ŚRODOWISKIEM LOKALNYM 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10515ECA-1D36-4509-9BCE-D5B88419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0" y="2743367"/>
            <a:ext cx="3127519" cy="31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94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63789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5654" y="1160060"/>
            <a:ext cx="9065681" cy="3361140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Rozmowy </a:t>
            </a:r>
            <a:r>
              <a:rPr lang="pl-PL" sz="2800" b="1" dirty="0">
                <a:solidFill>
                  <a:schemeClr val="tx1"/>
                </a:solidFill>
              </a:rPr>
              <a:t>z </a:t>
            </a:r>
            <a:r>
              <a:rPr lang="pl-PL" sz="2800" b="1" dirty="0" smtClean="0">
                <a:solidFill>
                  <a:schemeClr val="tx1"/>
                </a:solidFill>
              </a:rPr>
              <a:t>dzieckiem, jego rodzicami, pedagogiem szkolnym, wychowawcą, nauczycielami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Obserwacja dziecka</a:t>
            </a:r>
            <a:endParaRPr lang="pl-PL" sz="2800" b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23" y="3762182"/>
            <a:ext cx="3158002" cy="20789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377" y="3906006"/>
            <a:ext cx="3151905" cy="157290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2875" y="2730412"/>
            <a:ext cx="4499314" cy="33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1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Udział w przedsięwzięciach </a:t>
            </a:r>
            <a:r>
              <a:rPr lang="pl-PL" b="1" dirty="0" smtClean="0">
                <a:solidFill>
                  <a:schemeClr val="tx1"/>
                </a:solidFill>
              </a:rPr>
              <a:t>szkolnych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9051" y="1624084"/>
            <a:ext cx="9379274" cy="42871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6000" b="1" dirty="0">
                <a:solidFill>
                  <a:schemeClr val="tx1"/>
                </a:solidFill>
              </a:rPr>
              <a:t>Wraz ze swoim uczniem braliśmy udział w: </a:t>
            </a:r>
            <a:endParaRPr lang="pl-PL" sz="6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szkolnych konkursach </a:t>
            </a:r>
            <a:r>
              <a:rPr lang="pl-PL" sz="6000" b="1" dirty="0" smtClean="0">
                <a:solidFill>
                  <a:schemeClr val="tx1"/>
                </a:solidFill>
              </a:rPr>
              <a:t>plastycznych</a:t>
            </a: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przygotowywaniu prac plastycznych oraz przyjmowaniu odpowiednich postaw upamiętniających święta lokalne i </a:t>
            </a:r>
            <a:r>
              <a:rPr lang="pl-PL" sz="6000" b="1" dirty="0" smtClean="0">
                <a:solidFill>
                  <a:schemeClr val="tx1"/>
                </a:solidFill>
              </a:rPr>
              <a:t>narodowe</a:t>
            </a: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akcji MEN ,,Szkoła pamięta</a:t>
            </a:r>
            <a:r>
              <a:rPr lang="pl-PL" sz="6000" b="1" dirty="0" smtClean="0">
                <a:solidFill>
                  <a:schemeClr val="tx1"/>
                </a:solidFill>
              </a:rPr>
              <a:t>’’</a:t>
            </a: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przedświątecznym pieczeniu </a:t>
            </a:r>
            <a:r>
              <a:rPr lang="pl-PL" sz="6000" b="1" dirty="0" smtClean="0">
                <a:solidFill>
                  <a:schemeClr val="tx1"/>
                </a:solidFill>
              </a:rPr>
              <a:t>pierników</a:t>
            </a: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konkursie organizowanym przez </a:t>
            </a:r>
            <a:r>
              <a:rPr lang="pl-PL" sz="6000" b="1" dirty="0" smtClean="0">
                <a:solidFill>
                  <a:schemeClr val="tx1"/>
                </a:solidFill>
              </a:rPr>
              <a:t>KRUS - </a:t>
            </a:r>
            <a:r>
              <a:rPr lang="pl-PL" sz="6000" b="1" dirty="0">
                <a:solidFill>
                  <a:schemeClr val="tx1"/>
                </a:solidFill>
              </a:rPr>
              <a:t>,,Bezpiecznie na wsi mamy od 30 lat z KRUS wypadkom zapobiegamy</a:t>
            </a:r>
            <a:r>
              <a:rPr lang="pl-PL" sz="6000" b="1" dirty="0" smtClean="0">
                <a:solidFill>
                  <a:schemeClr val="tx1"/>
                </a:solidFill>
              </a:rPr>
              <a:t>’’</a:t>
            </a: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upamiętnieniu Światowego Dnia </a:t>
            </a:r>
            <a:r>
              <a:rPr lang="pl-PL" sz="6000" b="1" dirty="0" smtClean="0">
                <a:solidFill>
                  <a:schemeClr val="tx1"/>
                </a:solidFill>
              </a:rPr>
              <a:t>Autyzmu</a:t>
            </a:r>
            <a:endParaRPr lang="pl-PL" sz="6000" b="1" dirty="0">
              <a:solidFill>
                <a:schemeClr val="tx1"/>
              </a:solidFill>
            </a:endParaRPr>
          </a:p>
          <a:p>
            <a:r>
              <a:rPr lang="pl-PL" sz="6000" b="1" dirty="0">
                <a:solidFill>
                  <a:schemeClr val="tx1"/>
                </a:solidFill>
              </a:rPr>
              <a:t>włączając się w działalność charytatywną braliśmy udział w akcji ,,Pomaganie za grosze</a:t>
            </a:r>
            <a:r>
              <a:rPr lang="pl-PL" sz="6000" b="1" dirty="0" smtClean="0">
                <a:solidFill>
                  <a:schemeClr val="tx1"/>
                </a:solidFill>
              </a:rPr>
              <a:t>’’</a:t>
            </a:r>
            <a:endParaRPr lang="pl-PL" sz="6000" b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012"/>
            <a:ext cx="2172977" cy="2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9815" y="689317"/>
            <a:ext cx="8465991" cy="108907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Współorganizowanie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zimowej półkolonii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8806" y="1561514"/>
            <a:ext cx="10259620" cy="4812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</a:rPr>
              <a:t>W </a:t>
            </a:r>
            <a:r>
              <a:rPr lang="pl-PL" sz="2400" b="1" dirty="0">
                <a:solidFill>
                  <a:schemeClr val="tx1"/>
                </a:solidFill>
              </a:rPr>
              <a:t>okresie feryjnym tzn. w dniach od 11.01.2021 r. do 15.01.2021 r. </a:t>
            </a:r>
            <a:r>
              <a:rPr lang="pl-PL" sz="2400" b="1" dirty="0" smtClean="0">
                <a:solidFill>
                  <a:schemeClr val="tx1"/>
                </a:solidFill>
              </a:rPr>
              <a:t>została </a:t>
            </a:r>
            <a:r>
              <a:rPr lang="pl-PL" sz="2400" b="1" dirty="0">
                <a:solidFill>
                  <a:schemeClr val="tx1"/>
                </a:solidFill>
              </a:rPr>
              <a:t>zorganizowana Półkolonia 2021 - ,,Między Nami</a:t>
            </a:r>
            <a:r>
              <a:rPr lang="pl-PL" sz="2400" b="1" dirty="0" smtClean="0">
                <a:solidFill>
                  <a:schemeClr val="tx1"/>
                </a:solidFill>
              </a:rPr>
              <a:t>’’.</a:t>
            </a: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Byłam wychowawcą </a:t>
            </a:r>
            <a:r>
              <a:rPr lang="pl-PL" sz="2400" b="1" dirty="0" smtClean="0">
                <a:solidFill>
                  <a:schemeClr val="tx1"/>
                </a:solidFill>
              </a:rPr>
              <a:t>grupy uczniów z klasy I pod nazwą PINGWINY</a:t>
            </a:r>
            <a:r>
              <a:rPr lang="pl-PL" sz="2400" b="1" dirty="0">
                <a:solidFill>
                  <a:schemeClr val="tx1"/>
                </a:solidFill>
              </a:rPr>
              <a:t>. Stworzyliśmy </a:t>
            </a:r>
            <a:r>
              <a:rPr lang="pl-PL" sz="2400" b="1" dirty="0" smtClean="0">
                <a:solidFill>
                  <a:schemeClr val="tx1"/>
                </a:solidFill>
              </a:rPr>
              <a:t>logo, sztandar, okrzyk grupy, </a:t>
            </a:r>
            <a:r>
              <a:rPr lang="pl-PL" sz="2400" b="1" dirty="0">
                <a:solidFill>
                  <a:schemeClr val="tx1"/>
                </a:solidFill>
              </a:rPr>
              <a:t>a także nauczyliśmy się tańca i śpiewu piosenki </a:t>
            </a:r>
            <a:r>
              <a:rPr lang="pl-PL" sz="2400" b="1" dirty="0" smtClean="0">
                <a:solidFill>
                  <a:schemeClr val="tx1"/>
                </a:solidFill>
              </a:rPr>
              <a:t>grupowej </a:t>
            </a:r>
            <a:r>
              <a:rPr lang="pl-PL" sz="2400" b="1" dirty="0">
                <a:solidFill>
                  <a:schemeClr val="tx1"/>
                </a:solidFill>
              </a:rPr>
              <a:t>,,Nie dla Pingwina</a:t>
            </a:r>
            <a:r>
              <a:rPr lang="pl-PL" sz="2400" b="1" dirty="0" smtClean="0">
                <a:solidFill>
                  <a:schemeClr val="tx1"/>
                </a:solidFill>
              </a:rPr>
              <a:t>’’.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Półkolonia miała charakter </a:t>
            </a:r>
            <a:r>
              <a:rPr lang="pl-PL" sz="2400" b="1" dirty="0" smtClean="0">
                <a:solidFill>
                  <a:schemeClr val="tx1"/>
                </a:solidFill>
              </a:rPr>
              <a:t>sportowo-artystyczno-profilaktyczny.</a:t>
            </a: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W każdym dniu prowadzone były zajęcia profilaktyczne zgodne z harmonogramem półkolonii. Odbywały się również zajęcia integracyjne, ruchowe, plastyczne, gry i zabawy </a:t>
            </a:r>
            <a:r>
              <a:rPr lang="pl-PL" sz="2400" b="1" dirty="0" smtClean="0">
                <a:solidFill>
                  <a:schemeClr val="tx1"/>
                </a:solidFill>
              </a:rPr>
              <a:t>stolikowe.</a:t>
            </a:r>
            <a:endParaRPr lang="pl-PL" sz="2400" b="1" dirty="0">
              <a:solidFill>
                <a:schemeClr val="tx1"/>
              </a:solidFill>
            </a:endParaRPr>
          </a:p>
          <a:p>
            <a:endParaRPr lang="pl-PL" sz="2400" b="1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375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92771" y="1466194"/>
            <a:ext cx="10369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Każdy </a:t>
            </a:r>
            <a:r>
              <a:rPr lang="pl-PL" sz="2800" b="1" dirty="0"/>
              <a:t>z uczniów </a:t>
            </a:r>
            <a:r>
              <a:rPr lang="pl-PL" sz="2800" b="1" dirty="0" smtClean="0"/>
              <a:t>wykonał swój indywidualny ,,Pamiętnik </a:t>
            </a:r>
            <a:r>
              <a:rPr lang="pl-PL" sz="2800" b="1" dirty="0"/>
              <a:t>z </a:t>
            </a:r>
            <a:r>
              <a:rPr lang="pl-PL" sz="2800" b="1" dirty="0" smtClean="0"/>
              <a:t>półkolonii’’. Praca</a:t>
            </a:r>
            <a:r>
              <a:rPr lang="pl-PL" sz="2800" b="1" dirty="0"/>
              <a:t>, zabawa oraz dobre nastroje uczniów zostały uwiecznione za zdjęciach. Wspólnie z uczniami stworzyliśmy gazetkę </a:t>
            </a:r>
            <a:r>
              <a:rPr lang="pl-PL" sz="2800" b="1" smtClean="0"/>
              <a:t>ścienną- </a:t>
            </a:r>
            <a:r>
              <a:rPr lang="pl-PL" sz="2800" b="1" smtClean="0"/>
              <a:t>,,Zimowisko-Pingwiny’’, </a:t>
            </a:r>
            <a:r>
              <a:rPr lang="pl-PL" sz="2800" b="1" dirty="0"/>
              <a:t>którą codziennie wzbogacaliśmy o nowe </a:t>
            </a:r>
            <a:r>
              <a:rPr lang="pl-PL" sz="2800" b="1" dirty="0" smtClean="0"/>
              <a:t>treści.</a:t>
            </a:r>
            <a:endParaRPr lang="pl-PL" sz="2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9" y="3870164"/>
            <a:ext cx="3805346" cy="28540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45" y="3837646"/>
            <a:ext cx="3805346" cy="28540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11" y="3805128"/>
            <a:ext cx="3650600" cy="28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A7C859-F14B-4273-BFB5-B5723490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509" y="235050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cs typeface="Arial" panose="020B0604020202020204" pitchFamily="34" charset="0"/>
              </a:rPr>
              <a:t>Posiadane kwalifikacje</a:t>
            </a:r>
            <a:endParaRPr lang="pl-PL" sz="4000" b="1" dirty="0"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2F159AE-AB44-4447-BBA1-493D11035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7" y="1330480"/>
            <a:ext cx="4876800" cy="190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2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479F653-2DC9-4AF6-B0BC-58E8A9B07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5509" y="1530450"/>
            <a:ext cx="7866992" cy="4453433"/>
          </a:xfrm>
        </p:spPr>
        <p:txBody>
          <a:bodyPr>
            <a:normAutofit lnSpcReduction="10000"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Studia magisterskie: kierunek</a:t>
            </a:r>
            <a:r>
              <a:rPr lang="pl-PL" sz="2400" b="1" dirty="0">
                <a:solidFill>
                  <a:schemeClr val="tx1"/>
                </a:solidFill>
                <a:cs typeface="Arial" panose="020B0604020202020204" pitchFamily="34" charset="0"/>
              </a:rPr>
              <a:t>: M</a:t>
            </a:r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atematyka</a:t>
            </a:r>
            <a:endParaRPr lang="pl-PL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Studia </a:t>
            </a:r>
            <a:r>
              <a:rPr lang="pl-PL" sz="2400" b="1" dirty="0">
                <a:solidFill>
                  <a:schemeClr val="tx1"/>
                </a:solidFill>
                <a:cs typeface="Arial" panose="020B0604020202020204" pitchFamily="34" charset="0"/>
              </a:rPr>
              <a:t>podyplomowe: Edukacja i rewalidacja osób ze spektrum </a:t>
            </a:r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autyzmu</a:t>
            </a:r>
          </a:p>
          <a:p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Kurs kwalifikacyjny: Pedagogiczne przygotowanie </a:t>
            </a:r>
            <a:r>
              <a:rPr lang="pl-PL" sz="2400" b="1" dirty="0">
                <a:solidFill>
                  <a:schemeClr val="tx1"/>
                </a:solidFill>
                <a:cs typeface="Arial" panose="020B0604020202020204" pitchFamily="34" charset="0"/>
              </a:rPr>
              <a:t>do prowadzenia zajęć </a:t>
            </a:r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dydaktycznych</a:t>
            </a:r>
          </a:p>
          <a:p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Ukończyłam semestr 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  <a:cs typeface="Arial" panose="020B0604020202020204" pitchFamily="34" charset="0"/>
              </a:rPr>
              <a:t>Studia podyplomowe: Nauczanie fizyki i chemii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  <a:cs typeface="Arial" panose="020B0604020202020204" pitchFamily="34" charset="0"/>
              </a:rPr>
              <a:t>Studia podyplomowe: Nauczanie plastyki </a:t>
            </a:r>
            <a:endParaRPr lang="pl-PL" sz="2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  i techniki</a:t>
            </a:r>
            <a:endParaRPr lang="pl-PL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l-PL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22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6E8A4A-DDB7-431D-8F83-B87BEFB6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915" y="364817"/>
            <a:ext cx="9798730" cy="990600"/>
          </a:xfrm>
        </p:spPr>
        <p:txBody>
          <a:bodyPr/>
          <a:lstStyle/>
          <a:p>
            <a:r>
              <a:rPr lang="pl-PL" b="1" dirty="0" smtClean="0">
                <a:latin typeface="+mn-lt"/>
              </a:rPr>
              <a:t>Co dał mi staż? </a:t>
            </a:r>
            <a:endParaRPr lang="pl-PL" b="1" dirty="0">
              <a:latin typeface="+mn-lt"/>
            </a:endParaRPr>
          </a:p>
        </p:txBody>
      </p:sp>
      <p:pic>
        <p:nvPicPr>
          <p:cNvPr id="4" name="Symbol zastępczy zawartości 3" descr="wood-stairs-vector.jpg">
            <a:extLst>
              <a:ext uri="{FF2B5EF4-FFF2-40B4-BE49-F238E27FC236}">
                <a16:creationId xmlns:a16="http://schemas.microsoft.com/office/drawing/2014/main" xmlns="" id="{FE196951-5A53-4DA1-8C3D-CB3374004E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270" y="1001485"/>
            <a:ext cx="9905998" cy="59555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432DBBD-A419-4A90-8C56-3985F64734D5}"/>
              </a:ext>
            </a:extLst>
          </p:cNvPr>
          <p:cNvSpPr txBox="1"/>
          <p:nvPr/>
        </p:nvSpPr>
        <p:spPr>
          <a:xfrm>
            <a:off x="2198915" y="5671849"/>
            <a:ext cx="7903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Wzbogacanie wiedzy merytorycznej i praktycznej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994D5FA-0174-4FB3-988B-D7BE5CC664DC}"/>
              </a:ext>
            </a:extLst>
          </p:cNvPr>
          <p:cNvSpPr txBox="1"/>
          <p:nvPr/>
        </p:nvSpPr>
        <p:spPr>
          <a:xfrm>
            <a:off x="2966358" y="4879853"/>
            <a:ext cx="6460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Poznanie swoich mocnych i słabych stron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D0FD1E5-EEF2-4359-A25F-59F62FF869A6}"/>
              </a:ext>
            </a:extLst>
          </p:cNvPr>
          <p:cNvSpPr txBox="1"/>
          <p:nvPr/>
        </p:nvSpPr>
        <p:spPr>
          <a:xfrm>
            <a:off x="2865665" y="3923779"/>
            <a:ext cx="6460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Motywację do dalszej pracy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1015C4A-AE4D-4680-BFBF-D8EE97FB7220}"/>
              </a:ext>
            </a:extLst>
          </p:cNvPr>
          <p:cNvSpPr txBox="1"/>
          <p:nvPr/>
        </p:nvSpPr>
        <p:spPr>
          <a:xfrm>
            <a:off x="4791643" y="3131783"/>
            <a:ext cx="6460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Doświadczenie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7D56FBE-8E1B-480C-B837-6AD279971ABC}"/>
              </a:ext>
            </a:extLst>
          </p:cNvPr>
          <p:cNvSpPr txBox="1"/>
          <p:nvPr/>
        </p:nvSpPr>
        <p:spPr>
          <a:xfrm>
            <a:off x="5026479" y="2497525"/>
            <a:ext cx="6460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Samorealizację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80E1979B-5CF0-403A-990D-F7A97955541D}"/>
              </a:ext>
            </a:extLst>
          </p:cNvPr>
          <p:cNvSpPr txBox="1"/>
          <p:nvPr/>
        </p:nvSpPr>
        <p:spPr>
          <a:xfrm>
            <a:off x="5200651" y="1884428"/>
            <a:ext cx="6460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Satysfakcję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03A8EC3F-D0BB-488D-A9C9-8268ADC6CC29}"/>
              </a:ext>
            </a:extLst>
          </p:cNvPr>
          <p:cNvSpPr txBox="1"/>
          <p:nvPr/>
        </p:nvSpPr>
        <p:spPr>
          <a:xfrm>
            <a:off x="5026479" y="1146823"/>
            <a:ext cx="2340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Awans zawodowy</a:t>
            </a:r>
          </a:p>
        </p:txBody>
      </p:sp>
    </p:spTree>
    <p:extLst>
      <p:ext uri="{BB962C8B-B14F-4D97-AF65-F5344CB8AC3E}">
        <p14:creationId xmlns:p14="http://schemas.microsoft.com/office/powerpoint/2010/main" val="33635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11B4A6-AC42-4ED8-80F0-503F4E0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74914"/>
            <a:ext cx="11092543" cy="3145972"/>
          </a:xfrm>
        </p:spPr>
        <p:txBody>
          <a:bodyPr>
            <a:normAutofit/>
          </a:bodyPr>
          <a:lstStyle/>
          <a:p>
            <a:pPr algn="ctr"/>
            <a:r>
              <a:rPr lang="pl-PL" sz="3600" b="1" i="1" dirty="0">
                <a:latin typeface="Arial Black" panose="020B0A04020102020204" pitchFamily="34" charset="0"/>
              </a:rPr>
              <a:t>                  </a:t>
            </a:r>
            <a:r>
              <a:rPr lang="pl-PL" sz="3600" b="1" i="1" dirty="0" smtClean="0">
                <a:latin typeface="Arial Black" panose="020B0A04020102020204" pitchFamily="34" charset="0"/>
              </a:rPr>
              <a:t/>
            </a:r>
            <a:br>
              <a:rPr lang="pl-PL" sz="3600" b="1" i="1" dirty="0" smtClean="0">
                <a:latin typeface="Arial Black" panose="020B0A04020102020204" pitchFamily="34" charset="0"/>
              </a:rPr>
            </a:br>
            <a:r>
              <a:rPr lang="pl-PL" b="1" i="1" dirty="0">
                <a:latin typeface="Arial Black" panose="020B0A04020102020204" pitchFamily="34" charset="0"/>
              </a:rPr>
              <a:t/>
            </a:r>
            <a:br>
              <a:rPr lang="pl-PL" b="1" i="1" dirty="0">
                <a:latin typeface="Arial Black" panose="020B0A04020102020204" pitchFamily="34" charset="0"/>
              </a:rPr>
            </a:br>
            <a:r>
              <a:rPr lang="pl-PL" b="1" i="1" dirty="0" smtClean="0">
                <a:latin typeface="Arial Black" panose="020B0A04020102020204" pitchFamily="34" charset="0"/>
              </a:rPr>
              <a:t/>
            </a:r>
            <a:br>
              <a:rPr lang="pl-PL" b="1" i="1" dirty="0" smtClean="0">
                <a:latin typeface="Arial Black" panose="020B0A04020102020204" pitchFamily="34" charset="0"/>
              </a:rPr>
            </a:br>
            <a:r>
              <a:rPr lang="pl-PL" b="1" i="1" dirty="0" smtClean="0">
                <a:latin typeface="Arial Black" panose="020B0A04020102020204" pitchFamily="34" charset="0"/>
              </a:rPr>
              <a:t/>
            </a:r>
            <a:br>
              <a:rPr lang="pl-PL" b="1" i="1" dirty="0" smtClean="0">
                <a:latin typeface="Arial Black" panose="020B0A04020102020204" pitchFamily="34" charset="0"/>
              </a:rPr>
            </a:br>
            <a:r>
              <a:rPr lang="pl-PL" b="1" dirty="0" smtClean="0"/>
              <a:t>Dziękuję za uwagę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633483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382006-0380-4188-B17A-113A637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70" y="1359226"/>
            <a:ext cx="11906250" cy="2409825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§ 6 ust. 2 pkt 1</a:t>
            </a:r>
            <a:r>
              <a:rPr lang="pl-PL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2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Znajomość przepisów prawa dotyczących organizacji, zadań i zasad funkcjonowania szkoły, w której nauczyciel odbywa staż.</a:t>
            </a:r>
            <a:endParaRPr lang="pl-P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034FC96-A1AD-4D94-8E22-85ED450378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251" y="3392083"/>
            <a:ext cx="3394488" cy="339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25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4CCEFD-3134-4B49-9EEC-68B40D06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0" y="762000"/>
            <a:ext cx="10684329" cy="1752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Zapoznanie się z przepisami i procedurami awansu zawodowego</a:t>
            </a:r>
            <a:r>
              <a:rPr lang="pl-PL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/>
            </a:r>
            <a:br>
              <a:rPr lang="pl-PL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endParaRPr lang="pl-PL" sz="2800" b="1" dirty="0">
              <a:solidFill>
                <a:schemeClr val="tx1"/>
              </a:solidFill>
              <a:latin typeface="+mn-lt"/>
              <a:cs typeface="Aharoni" panose="020B0604020202020204" pitchFamily="2" charset="-79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55A81CE-F5B4-4EAF-8F93-491AD7BE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155370"/>
            <a:ext cx="11272157" cy="4270829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Ustawa z dn. 26 stycznia 1982 r. – Karta Nauczyciela (z późniejszymi zmianami)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Ustawa </a:t>
            </a:r>
            <a:r>
              <a:rPr lang="pl-PL" sz="2400" b="1" dirty="0">
                <a:solidFill>
                  <a:schemeClr val="tx1"/>
                </a:solidFill>
              </a:rPr>
              <a:t>z dn. 14 grudnia </a:t>
            </a:r>
            <a:r>
              <a:rPr lang="pl-PL" sz="2400" b="1" dirty="0" smtClean="0">
                <a:solidFill>
                  <a:schemeClr val="tx1"/>
                </a:solidFill>
              </a:rPr>
              <a:t>2016 r</a:t>
            </a:r>
            <a:r>
              <a:rPr lang="pl-PL" sz="2400" b="1" dirty="0">
                <a:solidFill>
                  <a:schemeClr val="tx1"/>
                </a:solidFill>
              </a:rPr>
              <a:t>. – Prawo Oświatowe (z późniejszymi zmianami)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Rozporządzenie MEN z 26 lipca </a:t>
            </a:r>
            <a:r>
              <a:rPr lang="pl-PL" sz="2400" b="1" dirty="0" smtClean="0">
                <a:solidFill>
                  <a:schemeClr val="tx1"/>
                </a:solidFill>
              </a:rPr>
              <a:t>2018 r</a:t>
            </a:r>
            <a:r>
              <a:rPr lang="pl-PL" sz="2400" b="1" dirty="0">
                <a:solidFill>
                  <a:schemeClr val="tx1"/>
                </a:solidFill>
              </a:rPr>
              <a:t>. w sprawie uzyskiwania awansu zawodowego przez nauczycieli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Rozporządzenia MEN z dn. 23 sierpnia </a:t>
            </a:r>
            <a:r>
              <a:rPr lang="pl-PL" sz="2400" b="1" dirty="0" smtClean="0">
                <a:solidFill>
                  <a:schemeClr val="tx1"/>
                </a:solidFill>
              </a:rPr>
              <a:t>2019 r</a:t>
            </a:r>
            <a:r>
              <a:rPr lang="pl-PL" sz="2400" b="1" dirty="0">
                <a:solidFill>
                  <a:schemeClr val="tx1"/>
                </a:solidFill>
              </a:rPr>
              <a:t>. zmieniające rozporządzenie w sprawie uzyskiwania awansu zawodowego przez nauczycieli</a:t>
            </a:r>
          </a:p>
        </p:txBody>
      </p:sp>
    </p:spTree>
    <p:extLst>
      <p:ext uri="{BB962C8B-B14F-4D97-AF65-F5344CB8AC3E}">
        <p14:creationId xmlns:p14="http://schemas.microsoft.com/office/powerpoint/2010/main" val="2660545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1EAC37-D214-47DA-A5A9-ECDBA8BD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4" y="464024"/>
            <a:ext cx="9020518" cy="11094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/>
            </a:r>
            <a:br>
              <a:rPr lang="pl-PL" sz="2800" b="1" i="1" dirty="0" smtClean="0">
                <a:latin typeface="+mn-lt"/>
              </a:rPr>
            </a:br>
            <a:r>
              <a:rPr lang="pl-PL" sz="3100" b="1" dirty="0" smtClean="0">
                <a:latin typeface="+mn-lt"/>
              </a:rPr>
              <a:t>Analiza </a:t>
            </a:r>
            <a:r>
              <a:rPr lang="pl-PL" sz="3100" b="1" dirty="0">
                <a:latin typeface="+mn-lt"/>
              </a:rPr>
              <a:t>dokumentów regulujących pracę </a:t>
            </a:r>
            <a:r>
              <a:rPr lang="pl-PL" sz="3100" b="1" dirty="0" smtClean="0">
                <a:latin typeface="+mn-lt"/>
              </a:rPr>
              <a:t>szkoły</a:t>
            </a:r>
            <a:r>
              <a:rPr lang="pl-PL" sz="3100" b="1" dirty="0">
                <a:latin typeface="+mn-lt"/>
              </a:rPr>
              <a:t/>
            </a:r>
            <a:br>
              <a:rPr lang="pl-PL" sz="3100" b="1" dirty="0">
                <a:latin typeface="+mn-lt"/>
              </a:rPr>
            </a:br>
            <a:endParaRPr lang="pl-PL" sz="3100" b="1" dirty="0">
              <a:latin typeface="+mn-lt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41BC207A-6A95-4D53-89B2-B74E7FF4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1719944"/>
            <a:ext cx="10526485" cy="51380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Statut Szkoły</a:t>
            </a:r>
            <a:endParaRPr lang="pl-PL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2400" b="1" dirty="0">
                <a:solidFill>
                  <a:schemeClr val="tx1"/>
                </a:solidFill>
                <a:ea typeface="Calibri" panose="020F0502020204030204" pitchFamily="34" charset="0"/>
              </a:rPr>
              <a:t>R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egulamin </a:t>
            </a:r>
            <a:r>
              <a:rPr lang="pl-PL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Pracy 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Szkoły</a:t>
            </a:r>
          </a:p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Szkolny Program </a:t>
            </a:r>
            <a:r>
              <a:rPr lang="pl-PL" sz="2400" b="1" dirty="0">
                <a:solidFill>
                  <a:schemeClr val="tx1"/>
                </a:solidFill>
                <a:ea typeface="Calibri" panose="020F0502020204030204" pitchFamily="34" charset="0"/>
              </a:rPr>
              <a:t>W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ychowawczo </a:t>
            </a:r>
            <a:r>
              <a:rPr lang="pl-PL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P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rofilaktyczny</a:t>
            </a:r>
            <a:endParaRPr lang="pl-PL" sz="24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Wewnątrzszkolny </a:t>
            </a:r>
            <a:r>
              <a:rPr lang="pl-PL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ystem </a:t>
            </a: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ceniania</a:t>
            </a:r>
            <a:endParaRPr lang="pl-PL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Plan Pracy </a:t>
            </a: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S</a:t>
            </a: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zkoły</a:t>
            </a:r>
          </a:p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Tygodniowe rozkłady zajęć</a:t>
            </a:r>
            <a:endParaRPr lang="pl-PL" sz="24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Plan </a:t>
            </a: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Pracy </a:t>
            </a:r>
            <a:r>
              <a:rPr lang="pl-PL" sz="2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Rady Pedagogicznej</a:t>
            </a:r>
          </a:p>
          <a:p>
            <a:pPr>
              <a:lnSpc>
                <a:spcPct val="115000"/>
              </a:lnSpc>
            </a:pPr>
            <a:r>
              <a:rPr lang="pl-PL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Plany dyżurów i zastępstw</a:t>
            </a:r>
            <a:endParaRPr lang="pl-PL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171450" indent="0">
              <a:lnSpc>
                <a:spcPct val="115000"/>
              </a:lnSpc>
              <a:spcAft>
                <a:spcPts val="0"/>
              </a:spcAft>
              <a:buNone/>
            </a:pPr>
            <a:endParaRPr lang="pl-PL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8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50BCD0-FE2A-4EBE-A054-4845F47F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79" y="559306"/>
            <a:ext cx="10644640" cy="2231571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+mn-lt"/>
              </a:rPr>
              <a:t>Poznanie zasad prowadzenia dokumentacji nauczyciela wspomagającego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9FC8A89-DE46-40CE-B37E-7B32C6E09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5832" y="2426252"/>
            <a:ext cx="8939236" cy="2069412"/>
          </a:xfrm>
        </p:spPr>
        <p:txBody>
          <a:bodyPr>
            <a:normAutofit fontScale="25000" lnSpcReduction="20000"/>
          </a:bodyPr>
          <a:lstStyle/>
          <a:p>
            <a:r>
              <a:rPr lang="pl-PL" sz="9600" b="1" dirty="0" err="1" smtClean="0">
                <a:solidFill>
                  <a:schemeClr val="tx1"/>
                </a:solidFill>
              </a:rPr>
              <a:t>Wopfu</a:t>
            </a:r>
            <a:r>
              <a:rPr lang="pl-PL" sz="9600" b="1" dirty="0">
                <a:solidFill>
                  <a:schemeClr val="tx1"/>
                </a:solidFill>
              </a:rPr>
              <a:t>-</a:t>
            </a:r>
            <a:r>
              <a:rPr lang="pl-PL" sz="9600" b="1" dirty="0" smtClean="0">
                <a:solidFill>
                  <a:schemeClr val="tx1"/>
                </a:solidFill>
              </a:rPr>
              <a:t> Wielospecjalistyczna ocena poziomu funkcjonowania ucznia</a:t>
            </a:r>
          </a:p>
          <a:p>
            <a:r>
              <a:rPr lang="pl-PL" sz="9600" b="1" smtClean="0">
                <a:solidFill>
                  <a:schemeClr val="tx1"/>
                </a:solidFill>
              </a:rPr>
              <a:t>IPET- </a:t>
            </a:r>
            <a:r>
              <a:rPr lang="pl-PL" sz="9600" b="1" dirty="0" smtClean="0">
                <a:solidFill>
                  <a:schemeClr val="tx1"/>
                </a:solidFill>
              </a:rPr>
              <a:t>Indywidualny program edukacyjno- terapeutyczny</a:t>
            </a:r>
          </a:p>
          <a:p>
            <a:r>
              <a:rPr lang="pl-PL" sz="9600" b="1" dirty="0" smtClean="0">
                <a:solidFill>
                  <a:schemeClr val="tx1"/>
                </a:solidFill>
              </a:rPr>
              <a:t>Ramowy program edukacyjno-terapeutyczny dla II etapu nauczania ucznia</a:t>
            </a:r>
          </a:p>
          <a:p>
            <a:r>
              <a:rPr lang="pl-PL" sz="9600" b="1" dirty="0" smtClean="0">
                <a:solidFill>
                  <a:schemeClr val="tx1"/>
                </a:solidFill>
              </a:rPr>
              <a:t>Ocena efektywności pomocy psychologiczno-pedagogicznej</a:t>
            </a:r>
          </a:p>
          <a:p>
            <a:r>
              <a:rPr lang="pl-PL" sz="9600" b="1" dirty="0" smtClean="0">
                <a:solidFill>
                  <a:schemeClr val="tx1"/>
                </a:solidFill>
              </a:rPr>
              <a:t>Ocena semestralna</a:t>
            </a:r>
          </a:p>
          <a:p>
            <a:r>
              <a:rPr lang="pl-PL" sz="9600" b="1" dirty="0" smtClean="0">
                <a:solidFill>
                  <a:schemeClr val="tx1"/>
                </a:solidFill>
              </a:rPr>
              <a:t>Scenariusze zajęć</a:t>
            </a:r>
          </a:p>
          <a:p>
            <a:r>
              <a:rPr lang="pl-PL" sz="9600" b="1" dirty="0" smtClean="0">
                <a:solidFill>
                  <a:schemeClr val="tx1"/>
                </a:solidFill>
              </a:rPr>
              <a:t>Dziennik zajęć</a:t>
            </a:r>
          </a:p>
          <a:p>
            <a:pPr marL="0" indent="0">
              <a:buNone/>
            </a:pPr>
            <a:endParaRPr lang="pl-PL" sz="2000" b="1" dirty="0" smtClean="0">
              <a:solidFill>
                <a:schemeClr val="tx1"/>
              </a:solidFill>
            </a:endParaRPr>
          </a:p>
          <a:p>
            <a:endParaRPr lang="pl-PL" sz="2000" b="1" dirty="0" smtClean="0"/>
          </a:p>
          <a:p>
            <a:pPr marL="0" indent="0">
              <a:buNone/>
            </a:pPr>
            <a:endParaRPr lang="pl-PL" sz="2000" b="1" dirty="0"/>
          </a:p>
        </p:txBody>
      </p:sp>
      <p:pic>
        <p:nvPicPr>
          <p:cNvPr id="7" name="Picture 2" descr="Apostolstwo trzeźwości diecezji płockiej - pomoce duszp.">
            <a:extLst>
              <a:ext uri="{FF2B5EF4-FFF2-40B4-BE49-F238E27FC236}">
                <a16:creationId xmlns:a16="http://schemas.microsoft.com/office/drawing/2014/main" xmlns="" id="{662315C2-143D-485A-A7A1-0EFBADD058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1423" y="4037428"/>
            <a:ext cx="3647289" cy="2820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44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131EFA-7846-4CF3-849B-07255B3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354339"/>
            <a:ext cx="12017828" cy="23670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§ 6 ust. 2 pkt 2</a:t>
            </a:r>
            <a:r>
              <a:rPr lang="pl-PL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/>
            </a:r>
            <a:br>
              <a:rPr lang="pl-PL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</a:br>
            <a:r>
              <a:rPr lang="pl-PL" b="1" i="1" dirty="0">
                <a:effectLst/>
                <a:latin typeface="+mn-lt"/>
                <a:ea typeface="Calibri" panose="020F0502020204030204" pitchFamily="34" charset="0"/>
                <a:cs typeface="Aharoni" panose="020B0604020202020204" pitchFamily="2" charset="-79"/>
              </a:rPr>
              <a:t>UMIEJĘTNOŚĆ PROWADZENIA ZAJĘĆ W SPOSÓB ZAPEWNIAJĄCY WŁAŚCIWĄ REALIZACJĘ STATUTOWYCH ZADAŃ SZKOŁY, W SZCZEGÓLNOŚCI REALIZACJĘ PODSTAWY PROGRAMOWEJ</a:t>
            </a:r>
            <a:endParaRPr lang="pl-PL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3DDED88-498D-481C-A4B3-40B1B81D00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242" y="2721429"/>
            <a:ext cx="4065687" cy="4065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5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9212" y="539704"/>
            <a:ext cx="8911687" cy="128089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Zajęcia ze swoim uczniem prowadzę w oparciu o: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5499" y="2133600"/>
            <a:ext cx="8915400" cy="3777622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</a:rPr>
              <a:t>IPET, uwzględniający potrzeby edukacyjne i możliwości psychofizyczne dziecka</a:t>
            </a:r>
          </a:p>
          <a:p>
            <a:r>
              <a:rPr lang="pl-PL" sz="2000" b="1" dirty="0" smtClean="0">
                <a:solidFill>
                  <a:schemeClr val="tx1"/>
                </a:solidFill>
              </a:rPr>
              <a:t>Ramowy program edukacyjno-terapeutyczny dla II etapu nauczania, opracowany w oparciu o podstawę programową dla uczniów z niepełnosprawnością intelektualną w stopniu umiarkowanym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     Zakres treści nauczania i wychowania podzielono na trzy obszary: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</a:rPr>
              <a:t>Obszar I- Samoobsługa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</a:rPr>
              <a:t>Obszar II- Uspołecznienie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</a:rPr>
              <a:t>Obszar III- Rozwijanie sprawności i umiejętności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9" y="2133600"/>
            <a:ext cx="2282485" cy="32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8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2963</TotalTime>
  <Words>925</Words>
  <Application>Microsoft Office PowerPoint</Application>
  <PresentationFormat>Panoramiczny</PresentationFormat>
  <Paragraphs>149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1" baseType="lpstr">
      <vt:lpstr>Aharoni</vt:lpstr>
      <vt:lpstr>Arial</vt:lpstr>
      <vt:lpstr>Arial Black</vt:lpstr>
      <vt:lpstr>Calibri</vt:lpstr>
      <vt:lpstr>Century Gothic</vt:lpstr>
      <vt:lpstr>KaiTi</vt:lpstr>
      <vt:lpstr>Times New Roman</vt:lpstr>
      <vt:lpstr>Verdana</vt:lpstr>
      <vt:lpstr>Wingdings 3</vt:lpstr>
      <vt:lpstr>Smuga</vt:lpstr>
      <vt:lpstr>Prezentacja dorobku nauczyciela stażysty ubiegającego się  o awans zawodowy na stopień nauczyciela kontraktowego</vt:lpstr>
      <vt:lpstr>Miejsce  zatrudnienia:      Publiczna Szkoła Podstawowa                                                                                       im. św. Eugeniusza De Mazenoda w Jeziorku  Stanowisko:                  Nauczyciel wspomagający         Okres trwania              01.09.2020 – 31.05.2021 stażu:  Opiekun stażu:             mgr Barbara Sikora  </vt:lpstr>
      <vt:lpstr>Posiadane kwalifikacje</vt:lpstr>
      <vt:lpstr>§ 6 ust. 2 pkt 1 Znajomość przepisów prawa dotyczących organizacji, zadań i zasad funkcjonowania szkoły, w której nauczyciel odbywa staż.</vt:lpstr>
      <vt:lpstr>Zapoznanie się z przepisami i procedurami awansu zawodowego </vt:lpstr>
      <vt:lpstr> Analiza dokumentów regulujących pracę szkoły </vt:lpstr>
      <vt:lpstr>Poznanie zasad prowadzenia dokumentacji nauczyciela wspomagającego</vt:lpstr>
      <vt:lpstr>§ 6 ust. 2 pkt 2 UMIEJĘTNOŚĆ PROWADZENIA ZAJĘĆ W SPOSÓB ZAPEWNIAJĄCY WŁAŚCIWĄ REALIZACJĘ STATUTOWYCH ZADAŃ SZKOŁY, W SZCZEGÓLNOŚCI REALIZACJĘ PODSTAWY PROGRAMOWEJ</vt:lpstr>
      <vt:lpstr>Zajęcia ze swoim uczniem prowadzę w oparciu o:</vt:lpstr>
      <vt:lpstr>§ 6 ust. 2 pkt 3 UMIEJĘTNOŚĆ ROZPOZNAWANIA POTRZEB DZIECI ORAZ INDYWIDUALIZOWANIA NAUCZANIA</vt:lpstr>
      <vt:lpstr>Prezentacja programu PowerPoint</vt:lpstr>
      <vt:lpstr>Metody wykorzystywane podczas zajęć</vt:lpstr>
      <vt:lpstr> Systematyczna praca z rodzicami ucznia </vt:lpstr>
      <vt:lpstr>§ 6 ust. 2 pkt 4 UMIEJĘTNOŚĆ STOSOWANIA W PRACY WIEDZY  Z ZAKRESU PSYCHOLOGII, PEDAGOGIKI I DYDAKTYKI</vt:lpstr>
      <vt:lpstr>Prezentacja programu PowerPoint</vt:lpstr>
      <vt:lpstr>§ 6 ust. 2 pkt 5 UMIEJĘTNOŚĆ WYKORZYSTANIA W PRACY WIEDZY I UMIEJĘTNOŚCI ZDOBYTYCH W TRAKCIE DOSKONALENIA ZAWODOWEGO</vt:lpstr>
      <vt:lpstr> Ukończone szkolenia: </vt:lpstr>
      <vt:lpstr>Prezentacja programu PowerPoint</vt:lpstr>
      <vt:lpstr>Funkcja opiekuna praktyki studenckiej</vt:lpstr>
      <vt:lpstr>§ 6 ust. 2 pkt 6 UMIEJĘTNOŚĆ KORZYSTANIA W PRACY ZWŁASZCZA  W TRAKCIE PROWADZONYCH ZAJĘĆ Z NARZĘDZI MULTIMEDIALNYCH I INFORMATYCZNYCH</vt:lpstr>
      <vt:lpstr> Wykorzystywanie narzędzi multimedialnych  i informatycznych w czasie pracy</vt:lpstr>
      <vt:lpstr>Wykorzystywanie internetu i komputera do czynności związanych z odbywaniem stażu</vt:lpstr>
      <vt:lpstr>§ 6 ust. 2 pkt 7 UMIEJĘTNOŚĆ OMAWIANIA PROWADZONYCH  I OBSERWOWANYCH ZAJĘĆ</vt:lpstr>
      <vt:lpstr> Analiza i samoocena własnej pracy </vt:lpstr>
      <vt:lpstr>§ 6 ust. 2 pkt 8 ZNAJOMOŚĆ ŚRODOWISKA UCZNIÓW I ICH PROBLEMÓW ORAZ UMIEJĘTNOŚĆ WSPÓŁPRACY ZE ŚRODOWISKIEM LOKALNYM </vt:lpstr>
      <vt:lpstr>  </vt:lpstr>
      <vt:lpstr>Udział w przedsięwzięciach szkolnych</vt:lpstr>
      <vt:lpstr>Współorganizowanie zimowej półkolonii</vt:lpstr>
      <vt:lpstr>Prezentacja programu PowerPoint</vt:lpstr>
      <vt:lpstr>Co dał mi staż? </vt:lpstr>
      <vt:lpstr>                      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dorobku nauczyciela stażysty ubiegającego się o awans zawodowy na stopień nauczyciela kontraktowego.</dc:title>
  <dc:creator>Karolina Maciejska</dc:creator>
  <cp:lastModifiedBy>Caritas1</cp:lastModifiedBy>
  <cp:revision>140</cp:revision>
  <dcterms:created xsi:type="dcterms:W3CDTF">2020-07-08T21:23:22Z</dcterms:created>
  <dcterms:modified xsi:type="dcterms:W3CDTF">2021-07-13T15:26:54Z</dcterms:modified>
</cp:coreProperties>
</file>